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56" r:id="rId3"/>
    <p:sldId id="257" r:id="rId4"/>
    <p:sldId id="258" r:id="rId5"/>
    <p:sldId id="259" r:id="rId6"/>
    <p:sldId id="260" r:id="rId7"/>
    <p:sldId id="261" r:id="rId8"/>
    <p:sldId id="264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CA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37570F-03FD-4790-8A00-3875FBF47C2C}" type="datetimeFigureOut">
              <a:rPr lang="ru-RU" smtClean="0"/>
              <a:t>11.08.2021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52B60C-2C05-49C0-A3DB-069AE8ED02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452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1CCC80-4B7D-4BB9-B63D-DDFB02F98A8A}" type="slidenum">
              <a:rPr lang="ru-RU" smtClean="0">
                <a:solidFill>
                  <a:prstClr val="black"/>
                </a:solidFill>
              </a:rPr>
              <a:pPr/>
              <a:t>2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968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B740-9499-45B5-A678-021146D44861}" type="datetimeFigureOut">
              <a:rPr lang="ru-RU" smtClean="0"/>
              <a:t>11.08.2021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9FB2-97CE-46D1-8028-7347A3EDC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3518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B740-9499-45B5-A678-021146D44861}" type="datetimeFigureOut">
              <a:rPr lang="ru-RU" smtClean="0"/>
              <a:t>11.08.2021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9FB2-97CE-46D1-8028-7347A3EDC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0959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B740-9499-45B5-A678-021146D44861}" type="datetimeFigureOut">
              <a:rPr lang="ru-RU" smtClean="0"/>
              <a:t>11.08.2021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9FB2-97CE-46D1-8028-7347A3EDC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6473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B740-9499-45B5-A678-021146D44861}" type="datetimeFigureOut">
              <a:rPr lang="ru-RU" smtClean="0"/>
              <a:t>11.08.2021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9FB2-97CE-46D1-8028-7347A3EDC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4558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B740-9499-45B5-A678-021146D44861}" type="datetimeFigureOut">
              <a:rPr lang="ru-RU" smtClean="0"/>
              <a:t>11.08.2021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9FB2-97CE-46D1-8028-7347A3EDC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9003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B740-9499-45B5-A678-021146D44861}" type="datetimeFigureOut">
              <a:rPr lang="ru-RU" smtClean="0"/>
              <a:t>11.08.2021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9FB2-97CE-46D1-8028-7347A3EDC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1808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B740-9499-45B5-A678-021146D44861}" type="datetimeFigureOut">
              <a:rPr lang="ru-RU" smtClean="0"/>
              <a:t>11.08.2021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9FB2-97CE-46D1-8028-7347A3EDC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522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B740-9499-45B5-A678-021146D44861}" type="datetimeFigureOut">
              <a:rPr lang="ru-RU" smtClean="0"/>
              <a:t>11.08.2021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9FB2-97CE-46D1-8028-7347A3EDC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9953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B740-9499-45B5-A678-021146D44861}" type="datetimeFigureOut">
              <a:rPr lang="ru-RU" smtClean="0"/>
              <a:t>11.08.2021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9FB2-97CE-46D1-8028-7347A3EDC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1654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B740-9499-45B5-A678-021146D44861}" type="datetimeFigureOut">
              <a:rPr lang="ru-RU" smtClean="0"/>
              <a:t>11.08.2021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9FB2-97CE-46D1-8028-7347A3EDC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191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B740-9499-45B5-A678-021146D44861}" type="datetimeFigureOut">
              <a:rPr lang="ru-RU" smtClean="0"/>
              <a:t>11.08.2021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9FB2-97CE-46D1-8028-7347A3EDC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493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711D29E-4103-2D43-A64D-E4FF3828AD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ADD2B466-EC3F-B14C-A73D-49546C5D97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B6F008A-B4D5-8445-AE51-DA6621C3AD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03465-59E6-D548-A280-255DC93966A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1BBA8CD-6B07-9947-BC87-44F5B3B08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2ED9530-F261-E24A-B3A9-53B581BFA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20B8D-848D-034A-B928-DA5C88D6853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055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A106C10-7B01-FF47-9F14-57A3CC8C9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FD10E3E-AD6F-0747-8BA9-9558771B56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A12AA99-4180-0A40-9809-7804477C1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03465-59E6-D548-A280-255DC93966A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6CEE913-6456-C645-AD40-68678E714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B3D562A-2912-CC48-B090-901570FA3E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20B8D-848D-034A-B928-DA5C88D6853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132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93CB78D-E53F-294B-8971-CDE38964C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1782023-BFB9-844F-AB6B-3FE79CCDDA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5A82F0C-D347-B949-B087-9A09C4EA0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03465-59E6-D548-A280-255DC93966A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A834B0-C53C-7F49-A6E3-39D3B5AC9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960F97A-8EF3-B943-BF1C-594269E61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20B8D-848D-034A-B928-DA5C88D6853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8818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FBB174B-60BF-DA47-B19B-6A29930FF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403CC46-2B8D-F84F-B810-18A3D37ABE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5E3A43F-834F-5449-9683-89786C1F2F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667B01-5608-FC46-8B0B-66798C02C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03465-59E6-D548-A280-255DC93966A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3AD81B31-FBEB-C04B-901E-B9B84C09F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044F0811-F18B-0048-A71A-F953221E8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20B8D-848D-034A-B928-DA5C88D6853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255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506F854-B814-5D46-ADE9-A67B3DF12C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1BA8F5E6-5FBC-874F-82E3-26B17365B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AE6AC11-55B1-9445-ADBE-5965FB2275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7E0EDCFB-7DA4-794A-8F04-6DEBE18C2E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C9CA77B3-7383-5B47-92CE-F87AF8BE50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8F96F4D1-4D53-4843-BFF0-1BA46F1A6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03465-59E6-D548-A280-255DC93966A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73AED9AE-94EA-D644-A0E5-49608BE0C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78BCFB48-A6CA-9A43-9169-A5D9255A1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20B8D-848D-034A-B928-DA5C88D6853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8783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7D073F-86FC-B449-8252-124EEE9E1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A6D8E9E7-2D56-194B-A7BF-6794AC941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03465-59E6-D548-A280-255DC93966A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B50881FF-94FC-824C-90A9-71BDC91D0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1471BC8A-991E-B249-B6A5-C4C7397A9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20B8D-848D-034A-B928-DA5C88D6853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0178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CEC0ECF6-DE01-FB49-9E24-980D9F13A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03465-59E6-D548-A280-255DC93966A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5127AC9B-278E-384E-9E72-C1FC96AFB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70F73ADD-4813-CD4D-8675-325C6BD13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20B8D-848D-034A-B928-DA5C88D6853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9110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90B6BC5-05AA-B141-AC1E-0AB5C6C45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2243E4D-2F5C-A243-AD32-1EAF4FEB69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F801553F-90B9-0C40-BE3B-327A3655BC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EDCA3404-7F17-494E-A6A6-E7EC98F13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03465-59E6-D548-A280-255DC93966A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095F6B3-6BE9-E74B-8B04-AFB6EA2D1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22992689-6DA7-394F-87B8-3C73FCFD3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20B8D-848D-034A-B928-DA5C88D6853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9860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AE92B92-ED74-F145-9EB0-5D9547D6A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3F863712-C955-984A-BFED-4F965D5EB5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7029E5F5-0CAE-4340-AD19-4B7226D752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73DC88A0-64C5-4C4D-A6D1-785D1CD1F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03465-59E6-D548-A280-255DC93966A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0175C24-AE79-C94D-8412-D8319C643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5D059441-560C-9349-9191-F17F6029A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20B8D-848D-034A-B928-DA5C88D6853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7550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75473F6-7DF5-9D44-89A0-4B2921D04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3B2C7EE6-69F4-E644-890F-379A4B3B65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72F7FCA-578D-8040-8F95-B05370098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03465-59E6-D548-A280-255DC93966A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60F8E91-72D3-F04F-BC83-437FA8293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E8067F-CD2A-9E4E-9400-14ECA90A2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20B8D-848D-034A-B928-DA5C88D6853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8595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EF29B4B2-D877-ED41-B587-130E6ABBDB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626284CE-62FA-B149-AB72-F7A72BDA43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2762E5D-B4FE-0A43-B619-993A3DB8F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03465-59E6-D548-A280-255DC93966A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930BCEB-4BC7-154B-9112-295D7B3DEE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8ECB4FB-2848-144E-A2D2-F75F63074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20B8D-848D-034A-B928-DA5C88D6853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61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B1B740-9499-45B5-A678-021146D44861}" type="datetimeFigureOut">
              <a:rPr lang="ru-RU" smtClean="0"/>
              <a:t>11.08.2021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99FB2-97CE-46D1-8028-7347A3EDC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7568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0642987-BE19-F04B-A7C2-0588E94EB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7E66AA1-BCC1-9143-BEFF-09FF3CE233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CD41672-51D6-7440-BDD1-90B35C08D0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303465-59E6-D548-A280-255DC93966A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99F70AA-D4BB-EE46-B3E5-B05C683C37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008C513-797E-B848-B55A-A16A2D36ED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520B8D-848D-034A-B928-DA5C88D6853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6174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ds81.omsk.obr55.ru/%D1%8D%D0%BA%D0%BE%D0%BD%D0%BE%D0%BC%D0%B8%D1%87%D0%B5%D1%81%D0%BA%D0%BE%D0%B5-%D0%B2%D0%BE%D1%81%D0%BF%D0%B8%D1%82%D0%B0%D0%BD%D0%B8%D0%B5-%D0%B4%D0%BE%D1%88%D0%BA%D0%BE%D0%BB%D1%8C%D0%BD%D0%B8%D0%BA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tiff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10" Type="http://schemas.openxmlformats.org/officeDocument/2006/relationships/image" Target="../media/image17.jp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3.gif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png"/><Relationship Id="rId5" Type="http://schemas.microsoft.com/office/2007/relationships/hdphoto" Target="../media/hdphoto2.wdp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ds81.omsk.obr55.ru/&#1101;&#1082;&#1086;&#1085;&#1086;&#1084;&#1080;&#1095;&#1077;&#1089;&#1082;&#1086;&#1077;-&#1074;&#1086;&#1089;&#1087;&#1080;&#1090;&#1072;&#1085;&#1080;&#1077;-&#1076;&#1086;&#1096;&#1082;&#1086;&#1083;&#1100;&#1085;&#1080;&#1082;/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0816" y="263638"/>
            <a:ext cx="10006885" cy="1990165"/>
          </a:xfrm>
          <a:solidFill>
            <a:srgbClr val="26CA88"/>
          </a:solidFill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«Изучаем экономику, играя» </a:t>
            </a:r>
            <a:b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(из опыта  работы бюджетного дошкольного образовательного учреждения города Омска «Детский сад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81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по реализации программы Банка России «Экономическое  воспитание дошкольников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»)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0816" y="6203571"/>
            <a:ext cx="9144000" cy="544959"/>
          </a:xfrm>
        </p:spPr>
        <p:txBody>
          <a:bodyPr/>
          <a:lstStyle/>
          <a:p>
            <a:r>
              <a:rPr lang="en-US" dirty="0">
                <a:hlinkClick r:id="rId2"/>
              </a:rPr>
              <a:t>http://ds81.omsk.obr55.ru/</a:t>
            </a:r>
            <a:r>
              <a:rPr lang="ru-RU" dirty="0">
                <a:hlinkClick r:id="rId2"/>
              </a:rPr>
              <a:t>экономическое-воспитание-дошкольник/</a:t>
            </a:r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CE82CBED-FD22-C548-8608-67A9656BEC1A}"/>
              </a:ext>
            </a:extLst>
          </p:cNvPr>
          <p:cNvSpPr/>
          <p:nvPr/>
        </p:nvSpPr>
        <p:spPr>
          <a:xfrm>
            <a:off x="5902816" y="4778905"/>
            <a:ext cx="623219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Старший воспитатель </a:t>
            </a:r>
          </a:p>
          <a:p>
            <a:pPr algn="ctr"/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БДОУ г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. Омска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«Детский сад № 81» </a:t>
            </a:r>
          </a:p>
          <a:p>
            <a:pPr algn="ctr"/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Солуня Ирина Алексеевна</a:t>
            </a:r>
          </a:p>
        </p:txBody>
      </p:sp>
      <p:pic>
        <p:nvPicPr>
          <p:cNvPr id="2050" name="Picture 2" descr="https://fsd.kopilkaurokov.ru/up/html/2017/02/28/k_58b5d4a281a50/img_user_file_58b5d4a30368d_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945" y="2662806"/>
            <a:ext cx="4275786" cy="313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7861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29862" y="4563256"/>
            <a:ext cx="1969616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00" dirty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Проведение  образовательных мероприятий</a:t>
            </a:r>
          </a:p>
          <a:p>
            <a:endParaRPr lang="ru-RU" sz="1500" dirty="0">
              <a:solidFill>
                <a:prstClr val="black"/>
              </a:solidFill>
              <a:latin typeface="Tahoma" charset="0"/>
              <a:ea typeface="Tahoma" charset="0"/>
              <a:cs typeface="Tahoma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51646" y="1379601"/>
            <a:ext cx="3033342" cy="89255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00" dirty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Разработка конспектов образовательной деятельности по экономическому воспитанию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508196" y="2655470"/>
            <a:ext cx="2063423" cy="149271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00" dirty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Создание развивающей предметно- пространственной среды по экономическому воспитанию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849A7130-C868-084A-A69F-D2199E69E8E7}"/>
              </a:ext>
            </a:extLst>
          </p:cNvPr>
          <p:cNvSpPr txBox="1"/>
          <p:nvPr/>
        </p:nvSpPr>
        <p:spPr>
          <a:xfrm>
            <a:off x="9221408" y="4337102"/>
            <a:ext cx="2364588" cy="89255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00" dirty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Разработка авторских интерактивных игр по экономическому воспитанию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CE82CBED-FD22-C548-8608-67A9656BEC1A}"/>
              </a:ext>
            </a:extLst>
          </p:cNvPr>
          <p:cNvSpPr/>
          <p:nvPr/>
        </p:nvSpPr>
        <p:spPr>
          <a:xfrm>
            <a:off x="4771279" y="2668294"/>
            <a:ext cx="2247518" cy="2631490"/>
          </a:xfrm>
          <a:prstGeom prst="rect">
            <a:avLst/>
          </a:prstGeom>
          <a:ln w="76200">
            <a:solidFill>
              <a:srgbClr val="FF0000"/>
            </a:solidFill>
            <a:prstDash val="solid"/>
          </a:ln>
        </p:spPr>
        <p:txBody>
          <a:bodyPr wrap="square">
            <a:spAutoFit/>
          </a:bodyPr>
          <a:lstStyle/>
          <a:p>
            <a:pPr algn="ctr"/>
            <a:r>
              <a:rPr lang="ru-RU" sz="1500" dirty="0">
                <a:solidFill>
                  <a:prstClr val="black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Создание рабочей группы педагогов</a:t>
            </a:r>
          </a:p>
          <a:p>
            <a:pPr algn="ctr"/>
            <a:endParaRPr lang="ru-RU" sz="1500" dirty="0">
              <a:solidFill>
                <a:prstClr val="black"/>
              </a:solidFill>
              <a:latin typeface="Roboto Thin" panose="02000000000000000000" pitchFamily="2" charset="0"/>
              <a:ea typeface="Roboto Thin" panose="02000000000000000000" pitchFamily="2" charset="0"/>
              <a:cs typeface="Roboto Thin" panose="02000000000000000000" pitchFamily="2" charset="0"/>
            </a:endParaRPr>
          </a:p>
          <a:p>
            <a:pPr algn="ctr"/>
            <a:endParaRPr lang="ru-RU" sz="1500" dirty="0">
              <a:solidFill>
                <a:prstClr val="black"/>
              </a:solidFill>
              <a:latin typeface="Roboto Thin" panose="02000000000000000000" pitchFamily="2" charset="0"/>
              <a:ea typeface="Roboto Thin" panose="02000000000000000000" pitchFamily="2" charset="0"/>
              <a:cs typeface="Roboto Thin" panose="02000000000000000000" pitchFamily="2" charset="0"/>
            </a:endParaRPr>
          </a:p>
          <a:p>
            <a:pPr algn="ctr"/>
            <a:endParaRPr lang="ru-RU" sz="1500" dirty="0">
              <a:solidFill>
                <a:prstClr val="black"/>
              </a:solidFill>
              <a:latin typeface="Roboto Thin" panose="02000000000000000000" pitchFamily="2" charset="0"/>
              <a:ea typeface="Roboto Thin" panose="02000000000000000000" pitchFamily="2" charset="0"/>
              <a:cs typeface="Roboto Thin" panose="02000000000000000000" pitchFamily="2" charset="0"/>
            </a:endParaRPr>
          </a:p>
          <a:p>
            <a:pPr algn="ctr"/>
            <a:endParaRPr lang="ru-RU" sz="1500" dirty="0">
              <a:solidFill>
                <a:prstClr val="black"/>
              </a:solidFill>
              <a:latin typeface="Roboto Thin" panose="02000000000000000000" pitchFamily="2" charset="0"/>
              <a:ea typeface="Roboto Thin" panose="02000000000000000000" pitchFamily="2" charset="0"/>
              <a:cs typeface="Roboto Thin" panose="02000000000000000000" pitchFamily="2" charset="0"/>
            </a:endParaRPr>
          </a:p>
          <a:p>
            <a:pPr algn="ctr"/>
            <a:endParaRPr lang="ru-RU" sz="1500" dirty="0">
              <a:solidFill>
                <a:prstClr val="black"/>
              </a:solidFill>
              <a:latin typeface="Roboto Thin" panose="02000000000000000000" pitchFamily="2" charset="0"/>
              <a:ea typeface="Roboto Thin" panose="02000000000000000000" pitchFamily="2" charset="0"/>
              <a:cs typeface="Roboto Thin" panose="02000000000000000000" pitchFamily="2" charset="0"/>
            </a:endParaRPr>
          </a:p>
          <a:p>
            <a:pPr algn="ctr"/>
            <a:endParaRPr lang="ru-RU" sz="1500" dirty="0">
              <a:solidFill>
                <a:prstClr val="black"/>
              </a:solidFill>
              <a:latin typeface="Roboto Thin" panose="02000000000000000000" pitchFamily="2" charset="0"/>
              <a:ea typeface="Roboto Thin" panose="02000000000000000000" pitchFamily="2" charset="0"/>
              <a:cs typeface="Roboto Thin" panose="02000000000000000000" pitchFamily="2" charset="0"/>
            </a:endParaRPr>
          </a:p>
          <a:p>
            <a:pPr algn="ctr"/>
            <a:endParaRPr lang="ru-RU" sz="1500" dirty="0">
              <a:solidFill>
                <a:prstClr val="black"/>
              </a:solidFill>
              <a:latin typeface="Roboto Thin" panose="02000000000000000000" pitchFamily="2" charset="0"/>
              <a:ea typeface="Roboto Thin" panose="02000000000000000000" pitchFamily="2" charset="0"/>
              <a:cs typeface="Roboto Thin" panose="02000000000000000000" pitchFamily="2" charset="0"/>
            </a:endParaRPr>
          </a:p>
          <a:p>
            <a:pPr algn="ctr"/>
            <a:r>
              <a:rPr lang="ru-RU" sz="1500" dirty="0">
                <a:solidFill>
                  <a:prstClr val="black"/>
                </a:solidFill>
                <a:latin typeface="Roboto Thin" panose="02000000000000000000" pitchFamily="2" charset="0"/>
                <a:ea typeface="Roboto Thin" panose="02000000000000000000" pitchFamily="2" charset="0"/>
                <a:cs typeface="Roboto Thin" panose="02000000000000000000" pitchFamily="2" charset="0"/>
              </a:rPr>
              <a:t> </a:t>
            </a:r>
          </a:p>
          <a:p>
            <a:pPr algn="ctr"/>
            <a:endParaRPr lang="ru-RU" sz="1500" dirty="0">
              <a:solidFill>
                <a:prstClr val="black"/>
              </a:solidFill>
              <a:latin typeface="Roboto Thin" panose="02000000000000000000" pitchFamily="2" charset="0"/>
              <a:ea typeface="Roboto Thin" panose="02000000000000000000" pitchFamily="2" charset="0"/>
              <a:cs typeface="Roboto Thin" panose="02000000000000000000" pitchFamily="2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C1D942D6-3A7D-1E41-A341-23C0030A94AA}"/>
              </a:ext>
            </a:extLst>
          </p:cNvPr>
          <p:cNvSpPr txBox="1"/>
          <p:nvPr/>
        </p:nvSpPr>
        <p:spPr>
          <a:xfrm>
            <a:off x="817786" y="121527"/>
            <a:ext cx="10567202" cy="948144"/>
          </a:xfrm>
          <a:prstGeom prst="rect">
            <a:avLst/>
          </a:prstGeom>
          <a:solidFill>
            <a:srgbClr val="26CA88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ru-RU" sz="3000" b="1" dirty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Опыт реализации программы Банка России «Экономическое  воспитание дошкольников</a:t>
            </a:r>
            <a:r>
              <a:rPr lang="ru-RU" sz="30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» </a:t>
            </a:r>
            <a:endParaRPr lang="ru-RU" sz="3000" b="1" dirty="0">
              <a:solidFill>
                <a:prstClr val="white"/>
              </a:solidFill>
              <a:latin typeface="Times New Roman" panose="02020603050405020304" pitchFamily="18" charset="0"/>
              <a:ea typeface="Tahoma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xmlns="" id="{CE82CBED-FD22-C548-8608-67A9656BEC1A}"/>
              </a:ext>
            </a:extLst>
          </p:cNvPr>
          <p:cNvSpPr/>
          <p:nvPr/>
        </p:nvSpPr>
        <p:spPr>
          <a:xfrm>
            <a:off x="654305" y="1384968"/>
            <a:ext cx="2079072" cy="89255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300" dirty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Разработка календарно- тематического планирования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xmlns="" id="{CE82CBED-FD22-C548-8608-67A9656BEC1A}"/>
              </a:ext>
            </a:extLst>
          </p:cNvPr>
          <p:cNvSpPr/>
          <p:nvPr/>
        </p:nvSpPr>
        <p:spPr>
          <a:xfrm>
            <a:off x="260059" y="2778580"/>
            <a:ext cx="1909223" cy="129266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300" dirty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Разработка авторских дидактических игр </a:t>
            </a:r>
            <a:r>
              <a:rPr lang="ru-RU" sz="1300" dirty="0" smtClean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по </a:t>
            </a:r>
            <a:r>
              <a:rPr lang="ru-RU" sz="1300" dirty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экономическому воспитанию</a:t>
            </a:r>
          </a:p>
        </p:txBody>
      </p:sp>
      <p:pic>
        <p:nvPicPr>
          <p:cNvPr id="36" name="Изображение 6"/>
          <p:cNvPicPr>
            <a:picLocks noChangeAspect="1"/>
          </p:cNvPicPr>
          <p:nvPr/>
        </p:nvPicPr>
        <p:blipFill rotWithShape="1">
          <a:blip r:embed="rId3"/>
          <a:srcRect r="48737"/>
          <a:stretch/>
        </p:blipFill>
        <p:spPr>
          <a:xfrm>
            <a:off x="4710039" y="3163524"/>
            <a:ext cx="2247518" cy="2034343"/>
          </a:xfrm>
          <a:prstGeom prst="rect">
            <a:avLst/>
          </a:prstGeom>
          <a:effectLst>
            <a:softEdge rad="228600"/>
          </a:effectLst>
        </p:spPr>
      </p:pic>
      <p:sp>
        <p:nvSpPr>
          <p:cNvPr id="27" name="Овал 26"/>
          <p:cNvSpPr/>
          <p:nvPr/>
        </p:nvSpPr>
        <p:spPr>
          <a:xfrm>
            <a:off x="3762589" y="1809999"/>
            <a:ext cx="4364702" cy="4142339"/>
          </a:xfrm>
          <a:prstGeom prst="ellipse">
            <a:avLst/>
          </a:prstGeom>
          <a:noFill/>
          <a:ln w="57150">
            <a:solidFill>
              <a:srgbClr val="27A1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>
              <a:solidFill>
                <a:prstClr val="white"/>
              </a:solidFill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10733263" y="5380119"/>
            <a:ext cx="1284858" cy="1100777"/>
          </a:xfrm>
          <a:prstGeom prst="ellipse">
            <a:avLst/>
          </a:prstGeom>
          <a:solidFill>
            <a:srgbClr val="26CA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Изучаем экономику, играя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t="2502" b="9274"/>
          <a:stretch/>
        </p:blipFill>
        <p:spPr>
          <a:xfrm>
            <a:off x="2820781" y="1343737"/>
            <a:ext cx="1704975" cy="1303071"/>
          </a:xfrm>
          <a:prstGeom prst="rect">
            <a:avLst/>
          </a:prstGeom>
        </p:spPr>
      </p:pic>
      <p:pic>
        <p:nvPicPr>
          <p:cNvPr id="31" name="Picture 10" descr="http://five.su/uploadedFiles/eshopimages/big/didakticheskiy-material-konfetki-i-monetki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716" y="2828614"/>
            <a:ext cx="1773098" cy="127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Объект 6"/>
          <p:cNvPicPr>
            <a:picLocks noGrp="1" noChangeAspect="1"/>
          </p:cNvPicPr>
          <p:nvPr>
            <p:ph idx="1"/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" t="21453" r="1542" b="11769"/>
          <a:stretch/>
        </p:blipFill>
        <p:spPr>
          <a:xfrm>
            <a:off x="2418441" y="4313294"/>
            <a:ext cx="1423653" cy="1199610"/>
          </a:xfrm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40" r="5198"/>
          <a:stretch/>
        </p:blipFill>
        <p:spPr>
          <a:xfrm>
            <a:off x="7905006" y="4337102"/>
            <a:ext cx="1251497" cy="1439960"/>
          </a:xfrm>
          <a:prstGeom prst="rect">
            <a:avLst/>
          </a:prstGeom>
        </p:spPr>
      </p:pic>
      <p:pic>
        <p:nvPicPr>
          <p:cNvPr id="2050" name="Picture 2" descr="https://docplayer.ru/thumbs/91/104798500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658" y="1208368"/>
            <a:ext cx="1012683" cy="1439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Объект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404" y="2592817"/>
            <a:ext cx="1283410" cy="1618023"/>
          </a:xfrm>
          <a:prstGeom prst="rect">
            <a:avLst/>
          </a:prstGeom>
        </p:spPr>
      </p:pic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CE82CBED-FD22-C548-8608-67A9656BEC1A}"/>
              </a:ext>
            </a:extLst>
          </p:cNvPr>
          <p:cNvSpPr/>
          <p:nvPr/>
        </p:nvSpPr>
        <p:spPr>
          <a:xfrm>
            <a:off x="4744345" y="1194100"/>
            <a:ext cx="2219534" cy="129266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300" dirty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Разработка авторских интеллектуальных </a:t>
            </a:r>
            <a:r>
              <a:rPr lang="ru-RU" sz="1300" dirty="0" smtClean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игр-</a:t>
            </a:r>
            <a:r>
              <a:rPr lang="ru-RU" sz="1300" dirty="0" err="1" smtClean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кроссенсов</a:t>
            </a:r>
            <a:r>
              <a:rPr lang="ru-RU" sz="1300" dirty="0" smtClean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 </a:t>
            </a:r>
            <a:r>
              <a:rPr lang="ru-RU" sz="1300" dirty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по экономическому воспитанию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764266" y="5825184"/>
            <a:ext cx="4054838" cy="89255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300" dirty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Проведение семинаров, семинаров- практикумов, </a:t>
            </a:r>
            <a:r>
              <a:rPr lang="ru-RU" sz="1300" dirty="0" smtClean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мастер-классов </a:t>
            </a:r>
            <a:r>
              <a:rPr lang="en-US" sz="1300" dirty="0" smtClean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/>
            </a:r>
            <a:br>
              <a:rPr lang="en-US" sz="1300" dirty="0" smtClean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</a:br>
            <a:r>
              <a:rPr lang="ru-RU" sz="1300" dirty="0" smtClean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для </a:t>
            </a:r>
            <a:r>
              <a:rPr lang="ru-RU" sz="1300" dirty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образовательных </a:t>
            </a:r>
            <a:r>
              <a:rPr lang="ru-RU" sz="1300" dirty="0" smtClean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организаций Омской </a:t>
            </a:r>
            <a:r>
              <a:rPr lang="ru-RU" sz="1300" dirty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области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xmlns="" id="{CE82CBED-FD22-C548-8608-67A9656BEC1A}"/>
              </a:ext>
            </a:extLst>
          </p:cNvPr>
          <p:cNvSpPr/>
          <p:nvPr/>
        </p:nvSpPr>
        <p:spPr>
          <a:xfrm>
            <a:off x="1667533" y="5751842"/>
            <a:ext cx="3843334" cy="89255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300" dirty="0" smtClean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Работа </a:t>
            </a:r>
            <a:r>
              <a:rPr lang="ru-RU" sz="1300" dirty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с родителями </a:t>
            </a:r>
            <a:r>
              <a:rPr lang="ru-RU" sz="1300" dirty="0" smtClean="0">
                <a:solidFill>
                  <a:srgbClr val="002060"/>
                </a:solidFill>
                <a:latin typeface="Arial Black" panose="020B0A04020102020204" pitchFamily="34" charset="0"/>
                <a:ea typeface="Roboto Thin" panose="02000000000000000000" pitchFamily="2" charset="0"/>
                <a:cs typeface="Roboto Thin" panose="02000000000000000000" pitchFamily="2" charset="0"/>
              </a:rPr>
              <a:t>дошкольников по вопросам экономического воспитании детей( родительские собрания, форумы, консультации)  </a:t>
            </a:r>
            <a:endParaRPr lang="ru-RU" sz="1300" dirty="0">
              <a:solidFill>
                <a:srgbClr val="002060"/>
              </a:solidFill>
              <a:latin typeface="Arial Black" panose="020B0A04020102020204" pitchFamily="34" charset="0"/>
              <a:ea typeface="Roboto Thin" panose="02000000000000000000" pitchFamily="2" charset="0"/>
              <a:cs typeface="Roboto Thi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529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712046"/>
            <a:ext cx="10515600" cy="837086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Развивающая предметно-пространственная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среда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игровая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экономическая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зона, способствующая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погружению детей в мир экономики,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посредством которой происходит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закрепление, уточнение, углубление, систематизация    полученных    экономических    представлений    в     трудовой, игровой, познавательной деятельности.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CE82CBED-FD22-C548-8608-67A9656BEC1A}"/>
              </a:ext>
            </a:extLst>
          </p:cNvPr>
          <p:cNvSpPr/>
          <p:nvPr/>
        </p:nvSpPr>
        <p:spPr>
          <a:xfrm>
            <a:off x="-65304" y="1857311"/>
            <a:ext cx="22475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Атрибуты для 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сюжетно-ролевых 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игр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679" y="2477546"/>
            <a:ext cx="1541205" cy="1925061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CE82CBED-FD22-C548-8608-67A9656BEC1A}"/>
              </a:ext>
            </a:extLst>
          </p:cNvPr>
          <p:cNvSpPr/>
          <p:nvPr/>
        </p:nvSpPr>
        <p:spPr>
          <a:xfrm>
            <a:off x="7433066" y="1530207"/>
            <a:ext cx="17465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Макеты </a:t>
            </a:r>
          </a:p>
        </p:txBody>
      </p:sp>
      <p:pic>
        <p:nvPicPr>
          <p:cNvPr id="9" name="Объект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4988" y="1866763"/>
            <a:ext cx="1173052" cy="1493949"/>
          </a:xfrm>
          <a:prstGeom prst="rect">
            <a:avLst/>
          </a:prstGeom>
        </p:spPr>
      </p:pic>
      <p:pic>
        <p:nvPicPr>
          <p:cNvPr id="10" name="Объект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5533" y="2650445"/>
            <a:ext cx="2447204" cy="165085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840068" y="2190699"/>
            <a:ext cx="3033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Мини-музей</a:t>
            </a: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ea typeface="Roboto Thin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12" name="Объект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378" y="4704696"/>
            <a:ext cx="1925416" cy="160688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156962" y="4318330"/>
            <a:ext cx="3033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Коллекция монет мира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219" y="4752755"/>
            <a:ext cx="1689549" cy="152616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-79794" y="4361786"/>
            <a:ext cx="3033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Коллекция купюр мира</a:t>
            </a:r>
          </a:p>
        </p:txBody>
      </p:sp>
      <p:pic>
        <p:nvPicPr>
          <p:cNvPr id="16" name="Объект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584" y="5490809"/>
            <a:ext cx="2614331" cy="128491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470461" y="5168107"/>
            <a:ext cx="2353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Лэпбуки</a:t>
            </a: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ea typeface="Roboto Thin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18" name="Объект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0018" y="5552997"/>
            <a:ext cx="2281934" cy="12341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739557" y="5216823"/>
            <a:ext cx="3033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Коллекция копилок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08038" y="1527427"/>
            <a:ext cx="3033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Тематические альбомы</a:t>
            </a:r>
          </a:p>
        </p:txBody>
      </p:sp>
      <p:sp>
        <p:nvSpPr>
          <p:cNvPr id="22" name="Заголовок 21">
            <a:extLst>
              <a:ext uri="{FF2B5EF4-FFF2-40B4-BE49-F238E27FC236}">
                <a16:creationId xmlns:a16="http://schemas.microsoft.com/office/drawing/2014/main" xmlns="" id="{C1D942D6-3A7D-1E41-A341-23C0030A94A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7529" y="38154"/>
            <a:ext cx="10726271" cy="701621"/>
          </a:xfrm>
          <a:prstGeom prst="rect">
            <a:avLst/>
          </a:prstGeom>
          <a:solidFill>
            <a:srgbClr val="26CA88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ru-RU" sz="3000" b="1" dirty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Создание развивающей </a:t>
            </a:r>
            <a:r>
              <a:rPr lang="ru-RU" sz="30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предметно-пространственной </a:t>
            </a:r>
            <a:r>
              <a:rPr lang="ru-RU" sz="3000" b="1" dirty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среды </a:t>
            </a:r>
          </a:p>
        </p:txBody>
      </p:sp>
      <p:pic>
        <p:nvPicPr>
          <p:cNvPr id="23" name="Picture 4" descr="https://avatars.mds.yandex.net/get-zen_doc/192582/pub_5bc0e72b3887bf00ac524439_5bc0e8dde36aa800a904dc22/scale_120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876" y="1833329"/>
            <a:ext cx="1480068" cy="952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4315639" y="1763661"/>
            <a:ext cx="3343168" cy="341632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Развивающая предметно- пространственная среда</a:t>
            </a:r>
          </a:p>
          <a:p>
            <a:pPr algn="ctr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Roboto Thin" panose="02000000000000000000" pitchFamily="2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Roboto Thin" panose="02000000000000000000" pitchFamily="2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Roboto Thin" panose="02000000000000000000" pitchFamily="2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Roboto Thin" panose="02000000000000000000" pitchFamily="2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Roboto Thin" panose="02000000000000000000" pitchFamily="2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Roboto Thin" panose="02000000000000000000" pitchFamily="2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Roboto Thin" panose="02000000000000000000" pitchFamily="2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Roboto Thin" panose="02000000000000000000" pitchFamily="2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Roboto Thin" panose="02000000000000000000" pitchFamily="2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Roboto Thin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10840757" y="5586155"/>
            <a:ext cx="1284858" cy="1100777"/>
          </a:xfrm>
          <a:prstGeom prst="ellipse">
            <a:avLst/>
          </a:prstGeom>
          <a:solidFill>
            <a:srgbClr val="26CA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Изучаем экономику, играя</a:t>
            </a:r>
          </a:p>
        </p:txBody>
      </p:sp>
      <p:pic>
        <p:nvPicPr>
          <p:cNvPr id="29" name="Объект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789" y="2470400"/>
            <a:ext cx="3208986" cy="2650691"/>
          </a:xfrm>
          <a:prstGeom prst="rect">
            <a:avLst/>
          </a:prstGeom>
          <a:ln w="76200">
            <a:noFill/>
          </a:ln>
        </p:spPr>
      </p:pic>
    </p:spTree>
    <p:extLst>
      <p:ext uri="{BB962C8B-B14F-4D97-AF65-F5344CB8AC3E}">
        <p14:creationId xmlns:p14="http://schemas.microsoft.com/office/powerpoint/2010/main" val="2729185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68652" y="1139074"/>
            <a:ext cx="6668872" cy="208955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экономической направленности способствуют закреплению и расширению знаний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экономических сферах деятельности, выработке элементарных практических навыков в сфере экономических отношений. 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разработанные дидактические игры (25 игр) соответствуют блокам Программы Банка России: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045" y="4778521"/>
            <a:ext cx="2520604" cy="197202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39" y="3246816"/>
            <a:ext cx="2376914" cy="2036415"/>
          </a:xfrm>
          <a:prstGeom prst="rect">
            <a:avLst/>
          </a:prstGeom>
        </p:spPr>
      </p:pic>
      <p:grpSp>
        <p:nvGrpSpPr>
          <p:cNvPr id="6" name="Группа 5"/>
          <p:cNvGrpSpPr/>
          <p:nvPr/>
        </p:nvGrpSpPr>
        <p:grpSpPr>
          <a:xfrm>
            <a:off x="155653" y="1700011"/>
            <a:ext cx="2440329" cy="1385369"/>
            <a:chOff x="722019" y="35188"/>
            <a:chExt cx="1979191" cy="1385369"/>
          </a:xfrm>
          <a:solidFill>
            <a:srgbClr val="26CA88"/>
          </a:solidFill>
          <a:scene3d>
            <a:camera prst="orthographicFront"/>
            <a:lightRig rig="flat" dir="t"/>
          </a:scene3d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722019" y="35188"/>
              <a:ext cx="1979191" cy="1385369"/>
            </a:xfrm>
            <a:prstGeom prst="roundRect">
              <a:avLst>
                <a:gd name="adj" fmla="val 16670"/>
              </a:avLst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789659" y="102828"/>
              <a:ext cx="1843911" cy="125008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000" kern="1200" dirty="0">
                <a:latin typeface="Roboto Thin" panose="02000000000000000000" pitchFamily="2" charset="0"/>
                <a:ea typeface="Roboto Thin" panose="02000000000000000000" pitchFamily="2" charset="0"/>
                <a:cs typeface="Roboto Thin" panose="02000000000000000000" pitchFamily="2" charset="0"/>
              </a:endParaRPr>
            </a:p>
          </p:txBody>
        </p:sp>
      </p:grpSp>
      <p:sp>
        <p:nvSpPr>
          <p:cNvPr id="9" name="Прямоугольник 8"/>
          <p:cNvSpPr/>
          <p:nvPr/>
        </p:nvSpPr>
        <p:spPr>
          <a:xfrm>
            <a:off x="438701" y="1931030"/>
            <a:ext cx="215728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блок.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«Труд и продукт (товар)» 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3090891" y="3246816"/>
            <a:ext cx="2807180" cy="1385369"/>
            <a:chOff x="722019" y="35188"/>
            <a:chExt cx="1979191" cy="1385369"/>
          </a:xfrm>
          <a:solidFill>
            <a:srgbClr val="26CA88"/>
          </a:solidFill>
          <a:scene3d>
            <a:camera prst="orthographicFront"/>
            <a:lightRig rig="flat" dir="t"/>
          </a:scene3d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722019" y="35188"/>
              <a:ext cx="1979191" cy="1385369"/>
            </a:xfrm>
            <a:prstGeom prst="roundRect">
              <a:avLst>
                <a:gd name="adj" fmla="val 16670"/>
              </a:avLst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3" name="Скругленный прямоугольник 4"/>
            <p:cNvSpPr/>
            <p:nvPr/>
          </p:nvSpPr>
          <p:spPr>
            <a:xfrm>
              <a:off x="789659" y="102828"/>
              <a:ext cx="1843911" cy="125008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000" kern="1200" dirty="0">
                <a:latin typeface="Roboto Thin" panose="02000000000000000000" pitchFamily="2" charset="0"/>
                <a:ea typeface="Roboto Thin" panose="02000000000000000000" pitchFamily="2" charset="0"/>
                <a:cs typeface="Roboto Thin" panose="02000000000000000000" pitchFamily="2" charset="0"/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6360587" y="3246816"/>
            <a:ext cx="2786891" cy="1385369"/>
            <a:chOff x="722019" y="35188"/>
            <a:chExt cx="1979191" cy="1385369"/>
          </a:xfrm>
          <a:solidFill>
            <a:srgbClr val="26CA88"/>
          </a:solidFill>
          <a:scene3d>
            <a:camera prst="orthographicFront"/>
            <a:lightRig rig="flat" dir="t"/>
          </a:scene3d>
        </p:grpSpPr>
        <p:sp>
          <p:nvSpPr>
            <p:cNvPr id="15" name="Скругленный прямоугольник 14"/>
            <p:cNvSpPr/>
            <p:nvPr/>
          </p:nvSpPr>
          <p:spPr>
            <a:xfrm>
              <a:off x="722019" y="35188"/>
              <a:ext cx="1979191" cy="1385369"/>
            </a:xfrm>
            <a:prstGeom prst="roundRect">
              <a:avLst>
                <a:gd name="adj" fmla="val 16670"/>
              </a:avLst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6" name="Скругленный прямоугольник 4"/>
            <p:cNvSpPr/>
            <p:nvPr/>
          </p:nvSpPr>
          <p:spPr>
            <a:xfrm>
              <a:off x="789659" y="102828"/>
              <a:ext cx="1843911" cy="125008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000" kern="1200" dirty="0">
                <a:latin typeface="Roboto Thin" panose="02000000000000000000" pitchFamily="2" charset="0"/>
                <a:ea typeface="Roboto Thin" panose="02000000000000000000" pitchFamily="2" charset="0"/>
                <a:cs typeface="Roboto Thin" panose="02000000000000000000" pitchFamily="2" charset="0"/>
              </a:endParaRP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9424161" y="1700010"/>
            <a:ext cx="2535062" cy="1385369"/>
            <a:chOff x="722019" y="35188"/>
            <a:chExt cx="1979191" cy="1385369"/>
          </a:xfrm>
          <a:solidFill>
            <a:srgbClr val="26CA88"/>
          </a:solidFill>
          <a:scene3d>
            <a:camera prst="orthographicFront"/>
            <a:lightRig rig="flat" dir="t"/>
          </a:scene3d>
        </p:grpSpPr>
        <p:sp>
          <p:nvSpPr>
            <p:cNvPr id="18" name="Скругленный прямоугольник 17"/>
            <p:cNvSpPr/>
            <p:nvPr/>
          </p:nvSpPr>
          <p:spPr>
            <a:xfrm>
              <a:off x="722019" y="35188"/>
              <a:ext cx="1979191" cy="1385369"/>
            </a:xfrm>
            <a:prstGeom prst="roundRect">
              <a:avLst>
                <a:gd name="adj" fmla="val 16670"/>
              </a:avLst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9" name="Скругленный прямоугольник 4"/>
            <p:cNvSpPr/>
            <p:nvPr/>
          </p:nvSpPr>
          <p:spPr>
            <a:xfrm>
              <a:off x="789659" y="102828"/>
              <a:ext cx="1843911" cy="125008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000" kern="1200" dirty="0">
                <a:latin typeface="Roboto Thin" panose="02000000000000000000" pitchFamily="2" charset="0"/>
                <a:ea typeface="Roboto Thin" panose="02000000000000000000" pitchFamily="2" charset="0"/>
                <a:cs typeface="Roboto Thin" panose="02000000000000000000" pitchFamily="2" charset="0"/>
              </a:endParaRPr>
            </a:p>
          </p:txBody>
        </p:sp>
      </p:grpSp>
      <p:sp>
        <p:nvSpPr>
          <p:cNvPr id="20" name="Прямоугольник 19"/>
          <p:cNvSpPr/>
          <p:nvPr/>
        </p:nvSpPr>
        <p:spPr>
          <a:xfrm>
            <a:off x="3154180" y="3346096"/>
            <a:ext cx="21939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 блок.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«Деньги и цена (стоимость)»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6578111" y="3214885"/>
            <a:ext cx="237816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 блок.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«Реклама: правда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ложь, разум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чувства, желания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возможности»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9510929" y="1921289"/>
            <a:ext cx="24482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IV блок.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«Полезные экономические навыки и привычки в быту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029" y="4803850"/>
            <a:ext cx="2502326" cy="192136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9045" y="3254531"/>
            <a:ext cx="2308718" cy="2090373"/>
          </a:xfrm>
          <a:prstGeom prst="rect">
            <a:avLst/>
          </a:prstGeom>
        </p:spPr>
      </p:pic>
      <p:sp>
        <p:nvSpPr>
          <p:cNvPr id="27" name="Заголовок 26">
            <a:extLst>
              <a:ext uri="{FF2B5EF4-FFF2-40B4-BE49-F238E27FC236}">
                <a16:creationId xmlns:a16="http://schemas.microsoft.com/office/drawing/2014/main" xmlns="" id="{C1D942D6-3A7D-1E41-A341-23C0030A94A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76837" y="63069"/>
            <a:ext cx="10515600" cy="1039766"/>
          </a:xfrm>
          <a:prstGeom prst="rect">
            <a:avLst/>
          </a:prstGeom>
          <a:solidFill>
            <a:srgbClr val="26CA88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ru-RU" sz="3000" b="1" dirty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Разработка авторских дидактических игр </a:t>
            </a:r>
            <a:r>
              <a:rPr lang="en-US" sz="30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/>
            </a:r>
            <a:br>
              <a:rPr lang="en-US" sz="30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</a:br>
            <a:r>
              <a:rPr lang="ru-RU" sz="30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по </a:t>
            </a:r>
            <a:r>
              <a:rPr lang="ru-RU" sz="3000" b="1" dirty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экономическому воспитанию дошкольников</a:t>
            </a:r>
          </a:p>
        </p:txBody>
      </p:sp>
      <p:sp>
        <p:nvSpPr>
          <p:cNvPr id="25" name="Овал 24"/>
          <p:cNvSpPr/>
          <p:nvPr/>
        </p:nvSpPr>
        <p:spPr>
          <a:xfrm>
            <a:off x="10373144" y="5635561"/>
            <a:ext cx="1284858" cy="1100777"/>
          </a:xfrm>
          <a:prstGeom prst="ellipse">
            <a:avLst/>
          </a:prstGeom>
          <a:solidFill>
            <a:srgbClr val="26CA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Изучаем экономику, играя</a:t>
            </a:r>
          </a:p>
        </p:txBody>
      </p:sp>
    </p:spTree>
    <p:extLst>
      <p:ext uri="{BB962C8B-B14F-4D97-AF65-F5344CB8AC3E}">
        <p14:creationId xmlns:p14="http://schemas.microsoft.com/office/powerpoint/2010/main" val="3578633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58833" y="927050"/>
            <a:ext cx="1169939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9875"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интерактивных финансовых игр – формирование и закрепление экономических знаний методом интерактивных игр.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счет применения мультимедиа технологий (цвета, графики, звука, современных средств видеотехники)   увеличивается возможность транслирования учебной информации в более интересной для детей форме. </a:t>
            </a:r>
          </a:p>
          <a:p>
            <a:pPr indent="269875" algn="just"/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03" y="2086377"/>
            <a:ext cx="3318463" cy="4669327"/>
          </a:xfrm>
          <a:prstGeom prst="rect">
            <a:avLst/>
          </a:prstGeom>
        </p:spPr>
      </p:pic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C1D942D6-3A7D-1E41-A341-23C0030A94A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76936" y="143435"/>
            <a:ext cx="10263188" cy="747090"/>
          </a:xfrm>
          <a:prstGeom prst="rect">
            <a:avLst/>
          </a:prstGeom>
          <a:solidFill>
            <a:srgbClr val="26CA88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ru-RU" sz="3000" b="1" dirty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Разработка авторских интерактивных игр </a:t>
            </a:r>
            <a:r>
              <a:rPr lang="en-US" sz="30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/>
            </a:r>
            <a:br>
              <a:rPr lang="en-US" sz="30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</a:br>
            <a:r>
              <a:rPr lang="ru-RU" sz="30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по </a:t>
            </a:r>
            <a:r>
              <a:rPr lang="ru-RU" sz="3000" b="1" dirty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экономическому воспитанию</a:t>
            </a:r>
          </a:p>
        </p:txBody>
      </p:sp>
      <p:sp>
        <p:nvSpPr>
          <p:cNvPr id="8" name="Овал 7"/>
          <p:cNvSpPr/>
          <p:nvPr/>
        </p:nvSpPr>
        <p:spPr>
          <a:xfrm>
            <a:off x="10865888" y="5757223"/>
            <a:ext cx="1284858" cy="1100777"/>
          </a:xfrm>
          <a:prstGeom prst="ellipse">
            <a:avLst/>
          </a:prstGeom>
          <a:solidFill>
            <a:srgbClr val="26CA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Изучаем экономику, играя</a:t>
            </a:r>
          </a:p>
        </p:txBody>
      </p:sp>
      <p:pic>
        <p:nvPicPr>
          <p:cNvPr id="10" name="Рисунок 9">
            <a:hlinkClick r:id="" action="ppaction://noaction">
              <a:snd r:embed="rId4" name="спасибо.wav"/>
            </a:hlinkClick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7258" y="2049852"/>
            <a:ext cx="3061874" cy="249848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835310" y="2086377"/>
            <a:ext cx="3664871" cy="3933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9875"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«Угадай профессии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69875"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«Труд, продукт труда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69875"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«Разложи товар по полкам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69875"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«В магазин за покупками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69875"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«Какой товар купят быстрее?»</a:t>
            </a:r>
          </a:p>
          <a:p>
            <a:pPr indent="269875"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«Дорого или дешево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69875"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«Деньги, монеты, банкноты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69875"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«Разменяй монету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69875"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«Сложи купюры по порядку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69875"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«Где хранятся деньги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69875"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«Что можно купить за деньги,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нельзя»    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69875"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«Где можно увидеть рекламу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69875"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«Создай свою рекламу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749554" y="2989879"/>
            <a:ext cx="328361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Созданный анимированный персонаж Лисенок усиливает эмоциональное восприятие 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и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интерес детей 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к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интерактивным играм 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по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финансовой грамотности. </a:t>
            </a:r>
          </a:p>
          <a:p>
            <a:r>
              <a:rPr lang="ru-RU" dirty="0">
                <a:latin typeface="Times New Roman" panose="02020603050405020304" pitchFamily="18" charset="0"/>
              </a:rPr>
              <a:t>Лисенок </a:t>
            </a:r>
            <a:r>
              <a:rPr lang="ru-RU" dirty="0" smtClean="0">
                <a:latin typeface="Times New Roman" panose="02020603050405020304" pitchFamily="18" charset="0"/>
              </a:rPr>
              <a:t>предлагает </a:t>
            </a:r>
            <a:r>
              <a:rPr lang="ru-RU" dirty="0">
                <a:latin typeface="Times New Roman" panose="02020603050405020304" pitchFamily="18" charset="0"/>
              </a:rPr>
              <a:t>детям </a:t>
            </a:r>
            <a:r>
              <a:rPr lang="ru-RU" dirty="0" smtClean="0">
                <a:latin typeface="Times New Roman" panose="02020603050405020304" pitchFamily="18" charset="0"/>
              </a:rPr>
              <a:t>выполнить задания </a:t>
            </a:r>
            <a:r>
              <a:rPr lang="en-US" dirty="0" smtClean="0">
                <a:latin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</a:rPr>
              <a:t>и похвалит </a:t>
            </a:r>
            <a:r>
              <a:rPr lang="ru-RU" dirty="0">
                <a:latin typeface="Times New Roman" panose="02020603050405020304" pitchFamily="18" charset="0"/>
              </a:rPr>
              <a:t>за их правильное выполнение.</a:t>
            </a:r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CE82CBED-FD22-C548-8608-67A9656BEC1A}"/>
              </a:ext>
            </a:extLst>
          </p:cNvPr>
          <p:cNvSpPr/>
          <p:nvPr/>
        </p:nvSpPr>
        <p:spPr>
          <a:xfrm>
            <a:off x="9371830" y="2446030"/>
            <a:ext cx="2247518" cy="369332"/>
          </a:xfrm>
          <a:prstGeom prst="rect">
            <a:avLst/>
          </a:prstGeom>
          <a:solidFill>
            <a:srgbClr val="26CA88"/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Нажать на Лисенка!</a:t>
            </a:r>
          </a:p>
        </p:txBody>
      </p:sp>
    </p:spTree>
    <p:extLst>
      <p:ext uri="{BB962C8B-B14F-4D97-AF65-F5344CB8AC3E}">
        <p14:creationId xmlns:p14="http://schemas.microsoft.com/office/powerpoint/2010/main" val="19252475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86572" y="1561503"/>
            <a:ext cx="3167990" cy="26885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5568" r="3214"/>
          <a:stretch/>
        </p:blipFill>
        <p:spPr>
          <a:xfrm>
            <a:off x="107817" y="1561503"/>
            <a:ext cx="2957094" cy="268852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300726" y="857503"/>
            <a:ext cx="538584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Кроссенс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ассоциативная головоломка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развивает критическое мышление, соединяет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себе несколько интеллектуальных игр: головоломки, загадки и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ребусы.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Разработанные авторские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кроссенсы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применяются при  реализации Программы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экономическому воспитанию дошкольников для определения и постановки проблемы,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закрепления материала, как способ организации групповой работы, как творческая совместная работа.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569" y="930812"/>
            <a:ext cx="30333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Кроссенс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 на 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тему</a:t>
            </a:r>
            <a:r>
              <a:rPr lang="en-US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/>
            </a:r>
            <a:br>
              <a:rPr lang="en-US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«Реклама мороженого»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950101" y="939873"/>
            <a:ext cx="27698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Кроссенс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 на тему «Откуда пошли деньги»</a:t>
            </a:r>
          </a:p>
        </p:txBody>
      </p:sp>
      <p:sp>
        <p:nvSpPr>
          <p:cNvPr id="8" name="Заголовок 6">
            <a:extLst>
              <a:ext uri="{FF2B5EF4-FFF2-40B4-BE49-F238E27FC236}">
                <a16:creationId xmlns:a16="http://schemas.microsoft.com/office/drawing/2014/main" xmlns="" id="{C1D942D6-3A7D-1E41-A341-23C0030A94A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6533" y="154240"/>
            <a:ext cx="10515600" cy="703263"/>
          </a:xfrm>
          <a:prstGeom prst="rect">
            <a:avLst/>
          </a:prstGeom>
          <a:solidFill>
            <a:srgbClr val="26CA88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ru-RU" sz="3000" b="1" dirty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Разработка авторских интеллектуальных </a:t>
            </a:r>
            <a:r>
              <a:rPr lang="ru-RU" sz="30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игр - </a:t>
            </a:r>
            <a:r>
              <a:rPr lang="ru-RU" sz="3000" b="1" dirty="0" err="1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кроссенсы</a:t>
            </a:r>
            <a:endParaRPr lang="ru-RU" sz="3000" b="1" dirty="0">
              <a:solidFill>
                <a:prstClr val="white"/>
              </a:solidFill>
              <a:latin typeface="Times New Roman" panose="02020603050405020304" pitchFamily="18" charset="0"/>
              <a:ea typeface="Tahoma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10569704" y="5512672"/>
            <a:ext cx="1284858" cy="1100777"/>
          </a:xfrm>
          <a:prstGeom prst="ellipse">
            <a:avLst/>
          </a:prstGeom>
          <a:solidFill>
            <a:srgbClr val="26CA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Изучаем экономику, играя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056" l="19063" r="83125">
                        <a14:backgroundMark x1="9531" y1="6944" x2="12812" y2="94167"/>
                        <a14:backgroundMark x1="92500" y1="5000" x2="94844" y2="9222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17402" y="4250028"/>
            <a:ext cx="4520485" cy="259255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86131" y="4255343"/>
            <a:ext cx="3307518" cy="258724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60570" y="4328652"/>
            <a:ext cx="30613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Кроссенс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 на тему «Профессия банкир»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686572" y="4392310"/>
            <a:ext cx="30333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Кроссенс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 на тему «Экономия воды»</a:t>
            </a:r>
          </a:p>
        </p:txBody>
      </p:sp>
    </p:spTree>
    <p:extLst>
      <p:ext uri="{BB962C8B-B14F-4D97-AF65-F5344CB8AC3E}">
        <p14:creationId xmlns:p14="http://schemas.microsoft.com/office/powerpoint/2010/main" val="40893707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76239" y="1449839"/>
            <a:ext cx="3263168" cy="2308324"/>
          </a:xfrm>
          <a:prstGeom prst="rect">
            <a:avLst/>
          </a:prstGeom>
          <a:noFill/>
          <a:ln w="57150">
            <a:solidFill>
              <a:srgbClr val="26CA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Семинар «Создание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и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использование интерактивных игр для развития финансовой грамотности детей дошкольного возраста».</a:t>
            </a:r>
            <a:b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в рамках проекта «Экономическое воспитание дошкольников: ступеньки к финансовой грамотности»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79804" y="3926542"/>
            <a:ext cx="2173996" cy="2062103"/>
          </a:xfrm>
          <a:prstGeom prst="rect">
            <a:avLst/>
          </a:prstGeom>
          <a:noFill/>
          <a:ln w="57150">
            <a:solidFill>
              <a:srgbClr val="26CA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Семинар «Создание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и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использование дидактических игр для развития финансовой грамотности детей дошкольного возраста»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0816" y="1436987"/>
            <a:ext cx="1879617" cy="2308324"/>
          </a:xfrm>
          <a:prstGeom prst="rect">
            <a:avLst/>
          </a:prstGeom>
          <a:noFill/>
          <a:ln w="57150">
            <a:solidFill>
              <a:srgbClr val="26CA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Семинар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по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обмену опытом по реализации Программы </a:t>
            </a: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/>
            </a:r>
            <a:b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по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экономическому воспитанию дошкольников (совместно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с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Банком России)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81844" y="1445173"/>
            <a:ext cx="3171956" cy="2308324"/>
          </a:xfrm>
          <a:prstGeom prst="rect">
            <a:avLst/>
          </a:prstGeom>
          <a:noFill/>
          <a:ln w="57150">
            <a:solidFill>
              <a:srgbClr val="26CA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Мастер-класс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«Экономическое воспитание детей дошкольного возраста в семье» в рамках Межрегионального родительского форума по проблемам семейного воспитания и развития детей дошкольного возраста «Верны традициям, открыты инновациям»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51003" y="3926542"/>
            <a:ext cx="2769813" cy="2308324"/>
          </a:xfrm>
          <a:prstGeom prst="rect">
            <a:avLst/>
          </a:prstGeom>
          <a:noFill/>
          <a:ln w="57150">
            <a:solidFill>
              <a:srgbClr val="26CA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Мастер-класс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«Создание интерактивных игр по экономическому воспитанию дошкольников» в рамках </a:t>
            </a: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/>
            </a:r>
            <a:b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</a:b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XI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Всероссийской научно- практической конференции </a:t>
            </a: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/>
            </a:r>
            <a:b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с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международным участием «Детство, открытое миру»</a:t>
            </a:r>
          </a:p>
          <a:p>
            <a:pPr algn="ctr"/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ea typeface="Roboto Thin" panose="020000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65403" y="3908724"/>
            <a:ext cx="2769813" cy="2308324"/>
          </a:xfrm>
          <a:prstGeom prst="rect">
            <a:avLst/>
          </a:prstGeom>
          <a:noFill/>
          <a:ln w="57150">
            <a:solidFill>
              <a:srgbClr val="26CA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Семинар «Создание развивающей предметно- пространственной среды </a:t>
            </a: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/>
            </a:r>
            <a:b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по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экономическому воспитанию дошкольников»</a:t>
            </a:r>
          </a:p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в рамках проекта «Экономическое воспитание дошкольников: ступеньки </a:t>
            </a: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/>
            </a:r>
            <a:b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к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финансовой грамотности»</a:t>
            </a:r>
          </a:p>
        </p:txBody>
      </p:sp>
      <p:sp>
        <p:nvSpPr>
          <p:cNvPr id="14" name="Заголовок 6">
            <a:extLst>
              <a:ext uri="{FF2B5EF4-FFF2-40B4-BE49-F238E27FC236}">
                <a16:creationId xmlns:a16="http://schemas.microsoft.com/office/drawing/2014/main" xmlns="" id="{C1D942D6-3A7D-1E41-A341-23C0030A94A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199" y="53304"/>
            <a:ext cx="10515600" cy="1325563"/>
          </a:xfrm>
          <a:prstGeom prst="rect">
            <a:avLst/>
          </a:prstGeom>
          <a:solidFill>
            <a:srgbClr val="26CA88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Трансляция опыта работы БДОУ г</a:t>
            </a:r>
            <a:r>
              <a:rPr lang="ru-RU" sz="24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. Омска </a:t>
            </a:r>
            <a: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«Детский сад </a:t>
            </a:r>
            <a:r>
              <a:rPr lang="ru-RU" sz="24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№ 81</a:t>
            </a:r>
            <a: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» </a:t>
            </a:r>
            <a:r>
              <a:rPr lang="en-US" sz="24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/>
            </a:r>
            <a:br>
              <a:rPr lang="en-US" sz="24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реализации программы Банка России «Экономическое  воспитание дошкольников: ступеньки финансовой грамотности» </a:t>
            </a:r>
            <a:r>
              <a:rPr lang="en-US" sz="24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/>
            </a:r>
            <a:br>
              <a:rPr lang="en-US" sz="24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на </a:t>
            </a:r>
            <a: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ea typeface="Tahoma" charset="0"/>
                <a:cs typeface="Times New Roman" panose="02020603050405020304" pitchFamily="18" charset="0"/>
              </a:rPr>
              <a:t>региональном уровне 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3351003" y="6202116"/>
            <a:ext cx="62770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Все материалы можно посмотреть на официальном сайте: </a:t>
            </a:r>
            <a:r>
              <a:rPr lang="en-US" sz="1400" dirty="0">
                <a:solidFill>
                  <a:srgbClr val="CC0000"/>
                </a:solidFill>
                <a:latin typeface="Arial" panose="020B0604020202020204" pitchFamily="34" charset="0"/>
                <a:hlinkClick r:id="rId2"/>
              </a:rPr>
              <a:t>http://ds81.omsk.obr55.ru/</a:t>
            </a:r>
            <a:r>
              <a:rPr lang="ru-RU" sz="1400" dirty="0">
                <a:solidFill>
                  <a:srgbClr val="CC0000"/>
                </a:solidFill>
                <a:latin typeface="Arial" panose="020B0604020202020204" pitchFamily="34" charset="0"/>
                <a:hlinkClick r:id="rId2"/>
              </a:rPr>
              <a:t>экономическое-воспитание-дошкольник/</a:t>
            </a:r>
            <a:endParaRPr lang="ru-RU" sz="1400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CE82CBED-FD22-C548-8608-67A9656BEC1A}"/>
              </a:ext>
            </a:extLst>
          </p:cNvPr>
          <p:cNvSpPr/>
          <p:nvPr/>
        </p:nvSpPr>
        <p:spPr>
          <a:xfrm>
            <a:off x="8968826" y="5991297"/>
            <a:ext cx="25744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i="1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Все фото детей размещены с письменного согласия родителей.</a:t>
            </a:r>
          </a:p>
        </p:txBody>
      </p:sp>
      <p:pic>
        <p:nvPicPr>
          <p:cNvPr id="16" name="Объект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262" y="1404723"/>
            <a:ext cx="1879616" cy="2341217"/>
          </a:xfrm>
          <a:ln w="57150">
            <a:solidFill>
              <a:srgbClr val="26CA88"/>
            </a:solidFill>
          </a:ln>
        </p:spPr>
      </p:pic>
      <p:sp>
        <p:nvSpPr>
          <p:cNvPr id="17" name="TextBox 16"/>
          <p:cNvSpPr txBox="1"/>
          <p:nvPr/>
        </p:nvSpPr>
        <p:spPr>
          <a:xfrm>
            <a:off x="548636" y="3926542"/>
            <a:ext cx="2602050" cy="2554545"/>
          </a:xfrm>
          <a:prstGeom prst="rect">
            <a:avLst/>
          </a:prstGeom>
          <a:noFill/>
          <a:ln w="57150">
            <a:solidFill>
              <a:srgbClr val="26CA8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Авторские материалы педагогов рабочей группы вошли в сборник «Формирование предпосылок финансовой грамотности </a:t>
            </a: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/>
            </a:r>
            <a:b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у дошкольников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» </a:t>
            </a:r>
            <a: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/>
            </a:r>
            <a:br>
              <a:rPr 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БОУ ДПО «Институт развития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о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бразования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Омской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Roboto Thin" panose="02000000000000000000" pitchFamily="2" charset="0"/>
                <a:cs typeface="Times New Roman" panose="02020603050405020304" pitchFamily="18" charset="0"/>
              </a:rPr>
              <a:t>области»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ea typeface="Roboto Thin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299720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641</TotalTime>
  <Words>498</Words>
  <Application>Microsoft Office PowerPoint</Application>
  <PresentationFormat>Широкоэкранный</PresentationFormat>
  <Paragraphs>96</Paragraphs>
  <Slides>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7</vt:i4>
      </vt:variant>
    </vt:vector>
  </HeadingPairs>
  <TitlesOfParts>
    <vt:vector size="16" baseType="lpstr">
      <vt:lpstr>Arial</vt:lpstr>
      <vt:lpstr>Arial Black</vt:lpstr>
      <vt:lpstr>Calibri</vt:lpstr>
      <vt:lpstr>Calibri Light</vt:lpstr>
      <vt:lpstr>Roboto Thin</vt:lpstr>
      <vt:lpstr>Tahoma</vt:lpstr>
      <vt:lpstr>Times New Roman</vt:lpstr>
      <vt:lpstr>Тема Office</vt:lpstr>
      <vt:lpstr>1_Тема Office</vt:lpstr>
      <vt:lpstr>   «Изучаем экономику, играя»  (из опыта  работы бюджетного дошкольного образовательного учреждения города Омска «Детский сад № 81» по реализации программы Банка России «Экономическое  воспитание дошкольников») </vt:lpstr>
      <vt:lpstr>Презентация PowerPoint</vt:lpstr>
      <vt:lpstr>Создание развивающей предметно-пространственной среды </vt:lpstr>
      <vt:lpstr>Разработка авторских дидактических игр  по экономическому воспитанию дошкольников</vt:lpstr>
      <vt:lpstr>Разработка авторских интерактивных игр  по экономическому воспитанию</vt:lpstr>
      <vt:lpstr>Разработка авторских интеллектуальных игр - кроссенсы</vt:lpstr>
      <vt:lpstr>Трансляция опыта работы БДОУ г. Омска «Детский сад № 81»  по реализации программы Банка России «Экономическое  воспитание дошкольников: ступеньки финансовой грамотности»  на региональном уровне 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Тема  «Изучаем экономику, играя» (из опыта  работы детского сада Омской области по реализации программы Банка России «Экономическое  воспитание дошкольников») </dc:title>
  <dc:creator>User</dc:creator>
  <cp:lastModifiedBy>Лариса Л. Леонова</cp:lastModifiedBy>
  <cp:revision>70</cp:revision>
  <dcterms:created xsi:type="dcterms:W3CDTF">2021-07-28T22:58:55Z</dcterms:created>
  <dcterms:modified xsi:type="dcterms:W3CDTF">2021-08-11T08:12:30Z</dcterms:modified>
</cp:coreProperties>
</file>